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64" r:id="rId2"/>
    <p:sldId id="271" r:id="rId3"/>
    <p:sldId id="875" r:id="rId4"/>
    <p:sldId id="872" r:id="rId5"/>
    <p:sldId id="835" r:id="rId6"/>
    <p:sldId id="272" r:id="rId7"/>
    <p:sldId id="874" r:id="rId8"/>
    <p:sldId id="876" r:id="rId9"/>
    <p:sldId id="905" r:id="rId10"/>
    <p:sldId id="906" r:id="rId11"/>
    <p:sldId id="877" r:id="rId12"/>
    <p:sldId id="878" r:id="rId13"/>
    <p:sldId id="881" r:id="rId14"/>
    <p:sldId id="882" r:id="rId15"/>
    <p:sldId id="883" r:id="rId16"/>
    <p:sldId id="880" r:id="rId17"/>
    <p:sldId id="884" r:id="rId18"/>
    <p:sldId id="893" r:id="rId19"/>
    <p:sldId id="886" r:id="rId20"/>
    <p:sldId id="898" r:id="rId21"/>
    <p:sldId id="897" r:id="rId22"/>
    <p:sldId id="894" r:id="rId23"/>
    <p:sldId id="890" r:id="rId24"/>
    <p:sldId id="895" r:id="rId25"/>
    <p:sldId id="896" r:id="rId26"/>
    <p:sldId id="891" r:id="rId27"/>
    <p:sldId id="899" r:id="rId28"/>
    <p:sldId id="900" r:id="rId29"/>
    <p:sldId id="901" r:id="rId30"/>
    <p:sldId id="902" r:id="rId31"/>
    <p:sldId id="904" r:id="rId32"/>
    <p:sldId id="903" r:id="rId33"/>
    <p:sldId id="284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D1"/>
    <a:srgbClr val="CFC493"/>
    <a:srgbClr val="006747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2"/>
    <p:restoredTop sz="94684"/>
  </p:normalViewPr>
  <p:slideViewPr>
    <p:cSldViewPr snapToGrid="0" snapToObjects="1">
      <p:cViewPr varScale="1">
        <p:scale>
          <a:sx n="126" d="100"/>
          <a:sy n="126" d="100"/>
        </p:scale>
        <p:origin x="208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4ED70-3D90-4344-9142-413C5BDA7125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B376B-A6B1-ED42-9467-B8029A16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9C27C-7B77-4B05-9B35-AEB7B5488C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9B24-A0E7-4074-9E69-1A014F311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2D93-77AD-488D-BBFA-C4E15513A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B32C-E9DD-49E5-8547-4B4E256C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D8B5-16BF-4A85-A6D4-48D7E4176BA3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7FD5A-D9E9-4EC4-AF09-7215C840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C03D4-B124-49A1-B265-1649735C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6D14-21C7-4118-8C91-F089B571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3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1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cs.wisc.edu/~remzi/OSTEP/threads-sema.pdf" TargetMode="External"/><Relationship Id="rId2" Type="http://schemas.openxmlformats.org/officeDocument/2006/relationships/hyperlink" Target="https://github.com/remzi-arpacidusseau/ostep-code/blob/master/threads-sema/rwlock.c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0005"/>
            <a:ext cx="7886700" cy="153227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Project -3</a:t>
            </a:r>
            <a:br>
              <a:rPr lang="en-US" sz="4400" dirty="0"/>
            </a:br>
            <a:endParaRPr lang="en-US" sz="44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/>
              <a:t>Raaga</a:t>
            </a:r>
            <a:r>
              <a:rPr lang="en-US" dirty="0"/>
              <a:t> Sai </a:t>
            </a:r>
            <a:r>
              <a:rPr lang="en-US" dirty="0" err="1"/>
              <a:t>Somesula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E6DEC-E24F-01F1-B633-1BED2CD6C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2002285"/>
            <a:ext cx="7515177" cy="562570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/>
              <a:t>     Reader/Writer Locks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AF8DB4-B70D-481C-95F0-D94EFB9F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467360"/>
            <a:ext cx="6563360" cy="4676140"/>
          </a:xfrm>
        </p:spPr>
      </p:pic>
    </p:spTree>
    <p:extLst>
      <p:ext uri="{BB962C8B-B14F-4D97-AF65-F5344CB8AC3E}">
        <p14:creationId xmlns:p14="http://schemas.microsoft.com/office/powerpoint/2010/main" val="74167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111F-2164-C83E-6ADE-376E9246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Readers and Writers Problem solution without      Starvation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A6A1A7-BA07-B3EE-8705-B64C0D60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0012"/>
            <a:ext cx="9144000" cy="3773488"/>
          </a:xfrm>
        </p:spPr>
      </p:pic>
    </p:spTree>
    <p:extLst>
      <p:ext uri="{BB962C8B-B14F-4D97-AF65-F5344CB8AC3E}">
        <p14:creationId xmlns:p14="http://schemas.microsoft.com/office/powerpoint/2010/main" val="267792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2744DD-5407-9D97-412B-32EF35194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14378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29FB-6D2C-40A6-CCB7-ABDB551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FBE329-1CEE-EF4E-B731-92C7BBAE6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7360"/>
            <a:ext cx="9144000" cy="4676140"/>
          </a:xfrm>
        </p:spPr>
      </p:pic>
    </p:spTree>
    <p:extLst>
      <p:ext uri="{BB962C8B-B14F-4D97-AF65-F5344CB8AC3E}">
        <p14:creationId xmlns:p14="http://schemas.microsoft.com/office/powerpoint/2010/main" val="33559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B9B5EA-74E5-ABAE-01D3-27FC3A183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7680"/>
            <a:ext cx="9144000" cy="4655819"/>
          </a:xfrm>
        </p:spPr>
      </p:pic>
    </p:spTree>
    <p:extLst>
      <p:ext uri="{BB962C8B-B14F-4D97-AF65-F5344CB8AC3E}">
        <p14:creationId xmlns:p14="http://schemas.microsoft.com/office/powerpoint/2010/main" val="797254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3761243-F931-1AC1-DD64-703031E71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8000"/>
            <a:ext cx="9032240" cy="4635500"/>
          </a:xfrm>
        </p:spPr>
      </p:pic>
    </p:spTree>
    <p:extLst>
      <p:ext uri="{BB962C8B-B14F-4D97-AF65-F5344CB8AC3E}">
        <p14:creationId xmlns:p14="http://schemas.microsoft.com/office/powerpoint/2010/main" val="192084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1BD6C6-0FD6-FBA0-CABC-D6713D9B2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6880"/>
            <a:ext cx="9144000" cy="4706620"/>
          </a:xfrm>
        </p:spPr>
      </p:pic>
    </p:spTree>
    <p:extLst>
      <p:ext uri="{BB962C8B-B14F-4D97-AF65-F5344CB8AC3E}">
        <p14:creationId xmlns:p14="http://schemas.microsoft.com/office/powerpoint/2010/main" val="350980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70346C-553A-EA3A-2212-6581154EC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7360"/>
            <a:ext cx="9144000" cy="4676140"/>
          </a:xfrm>
        </p:spPr>
      </p:pic>
    </p:spTree>
    <p:extLst>
      <p:ext uri="{BB962C8B-B14F-4D97-AF65-F5344CB8AC3E}">
        <p14:creationId xmlns:p14="http://schemas.microsoft.com/office/powerpoint/2010/main" val="26862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AB5F66F-4F30-ACDB-9544-B343EC5D2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7040"/>
            <a:ext cx="9144000" cy="4696459"/>
          </a:xfrm>
        </p:spPr>
      </p:pic>
    </p:spTree>
    <p:extLst>
      <p:ext uri="{BB962C8B-B14F-4D97-AF65-F5344CB8AC3E}">
        <p14:creationId xmlns:p14="http://schemas.microsoft.com/office/powerpoint/2010/main" val="385653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35DC914E-0CE2-3AD5-0211-89A6DCBD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" y="629920"/>
            <a:ext cx="8930640" cy="4513580"/>
          </a:xfrm>
        </p:spPr>
      </p:pic>
    </p:spTree>
    <p:extLst>
      <p:ext uri="{BB962C8B-B14F-4D97-AF65-F5344CB8AC3E}">
        <p14:creationId xmlns:p14="http://schemas.microsoft.com/office/powerpoint/2010/main" val="107244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F018-C87B-464B-83D3-7D6A15C3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Design and Implement readers/writers lock using semaphores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Do not starve the readers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Do not starve the writers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Set of input scenarios that show the behavior of the non-starving lock compared to the starving lock.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47C9A0-92D7-FBE8-35A6-0470E6714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8960"/>
            <a:ext cx="9052559" cy="4574540"/>
          </a:xfrm>
        </p:spPr>
      </p:pic>
    </p:spTree>
    <p:extLst>
      <p:ext uri="{BB962C8B-B14F-4D97-AF65-F5344CB8AC3E}">
        <p14:creationId xmlns:p14="http://schemas.microsoft.com/office/powerpoint/2010/main" val="162674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565148BB-A2D3-31FA-80E9-B6B22968D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7040"/>
            <a:ext cx="9144000" cy="4582160"/>
          </a:xfrm>
        </p:spPr>
      </p:pic>
    </p:spTree>
    <p:extLst>
      <p:ext uri="{BB962C8B-B14F-4D97-AF65-F5344CB8AC3E}">
        <p14:creationId xmlns:p14="http://schemas.microsoft.com/office/powerpoint/2010/main" val="22718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3C665732-4792-19B7-F76B-9CDAC8FDD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8320"/>
            <a:ext cx="9144000" cy="4615180"/>
          </a:xfrm>
        </p:spPr>
      </p:pic>
    </p:spTree>
    <p:extLst>
      <p:ext uri="{BB962C8B-B14F-4D97-AF65-F5344CB8AC3E}">
        <p14:creationId xmlns:p14="http://schemas.microsoft.com/office/powerpoint/2010/main" val="226242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4782C1CA-9AC6-58E6-93EE-835EF29B5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6720"/>
            <a:ext cx="9144000" cy="4716780"/>
          </a:xfrm>
        </p:spPr>
      </p:pic>
    </p:spTree>
    <p:extLst>
      <p:ext uri="{BB962C8B-B14F-4D97-AF65-F5344CB8AC3E}">
        <p14:creationId xmlns:p14="http://schemas.microsoft.com/office/powerpoint/2010/main" val="195794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, timeline&#10;&#10;Description automatically generated">
            <a:extLst>
              <a:ext uri="{FF2B5EF4-FFF2-40B4-BE49-F238E27FC236}">
                <a16:creationId xmlns:a16="http://schemas.microsoft.com/office/drawing/2014/main" id="{D3DBC168-2B18-BAD4-7FD8-6B142DF62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" y="487680"/>
            <a:ext cx="9072880" cy="4655819"/>
          </a:xfrm>
        </p:spPr>
      </p:pic>
    </p:spTree>
    <p:extLst>
      <p:ext uri="{BB962C8B-B14F-4D97-AF65-F5344CB8AC3E}">
        <p14:creationId xmlns:p14="http://schemas.microsoft.com/office/powerpoint/2010/main" val="20562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BA30E2F3-DA5A-1F1E-FC06-A35A22BB7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7840"/>
            <a:ext cx="9011920" cy="4645659"/>
          </a:xfrm>
        </p:spPr>
      </p:pic>
    </p:spTree>
    <p:extLst>
      <p:ext uri="{BB962C8B-B14F-4D97-AF65-F5344CB8AC3E}">
        <p14:creationId xmlns:p14="http://schemas.microsoft.com/office/powerpoint/2010/main" val="183846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EE228999-7C28-467A-9F73-096AD7C8F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7360"/>
            <a:ext cx="9144000" cy="4676139"/>
          </a:xfrm>
        </p:spPr>
      </p:pic>
    </p:spTree>
    <p:extLst>
      <p:ext uri="{BB962C8B-B14F-4D97-AF65-F5344CB8AC3E}">
        <p14:creationId xmlns:p14="http://schemas.microsoft.com/office/powerpoint/2010/main" val="12865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FC7D-F999-16CE-B84C-A7AC244F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Submit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BB33E-6104-E725-0A35-7333C592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 report in PDF ( Details on Canvas )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tar</a:t>
            </a:r>
            <a:r>
              <a:rPr lang="en-US" b="0" i="0" dirty="0">
                <a:effectLst/>
                <a:latin typeface="Arial" panose="020B0604020202020204" pitchFamily="34" charset="0"/>
              </a:rPr>
              <a:t> file that includes: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A </a:t>
            </a:r>
            <a:r>
              <a:rPr lang="en-US" sz="1600" b="1" i="0" dirty="0" err="1">
                <a:effectLst/>
                <a:latin typeface="Courier New" panose="02070309020205020404" pitchFamily="49" charset="0"/>
              </a:rPr>
              <a:t>makefile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for easy compilation. The target executable should be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effectLst/>
                <a:latin typeface="Courier New" panose="02070309020205020404" pitchFamily="49" charset="0"/>
              </a:rPr>
              <a:t>rwmain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</a:rPr>
              <a:t>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A </a:t>
            </a:r>
            <a:r>
              <a:rPr lang="en-US" sz="1600" b="1" i="0" dirty="0">
                <a:effectLst/>
                <a:latin typeface="Courier New" panose="02070309020205020404" pitchFamily="49" charset="0"/>
              </a:rPr>
              <a:t>README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file that describes how to run your project (arguments,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etc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). 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A C program, named </a:t>
            </a:r>
            <a:r>
              <a:rPr lang="en-US" sz="1600" b="1" i="0" dirty="0" err="1">
                <a:effectLst/>
                <a:latin typeface="Courier New" panose="02070309020205020404" pitchFamily="49" charset="0"/>
              </a:rPr>
              <a:t>readerwriter.c</a:t>
            </a:r>
            <a:r>
              <a:rPr lang="en-US" sz="1600" b="0" i="0" dirty="0">
                <a:effectLst/>
                <a:latin typeface="Courier New" panose="02070309020205020404" pitchFamily="49" charset="0"/>
              </a:rPr>
              <a:t>,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implements the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nonstarving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locks. 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A C program, named </a:t>
            </a:r>
            <a:r>
              <a:rPr lang="en-US" sz="1600" b="1" i="0" dirty="0" err="1">
                <a:effectLst/>
                <a:latin typeface="Courier New" panose="02070309020205020404" pitchFamily="49" charset="0"/>
              </a:rPr>
              <a:t>main.c</a:t>
            </a:r>
            <a:r>
              <a:rPr lang="en-US" sz="1600" b="0" i="0" dirty="0">
                <a:effectLst/>
                <a:latin typeface="Courier New" panose="02070309020205020404" pitchFamily="49" charset="0"/>
              </a:rPr>
              <a:t>,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that uses the locks and shows their functionality.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336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59E2-FF82-8C8C-7F75-77AC3346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Arial" panose="020B0604020202020204" pitchFamily="34" charset="0"/>
              </a:rPr>
              <a:t>An input file, named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scenarios.txt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effectLst/>
                <a:latin typeface="Arial" panose="020B0604020202020204" pitchFamily="34" charset="0"/>
              </a:rPr>
              <a:t> proves that your lock: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▪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Is a correct readers/writers lock.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▪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Does </a:t>
            </a:r>
            <a:r>
              <a:rPr lang="en-US" b="1" i="0" dirty="0">
                <a:effectLst/>
                <a:latin typeface="Arial" panose="020B0604020202020204" pitchFamily="34" charset="0"/>
              </a:rPr>
              <a:t>not starve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writers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▪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Does </a:t>
            </a:r>
            <a:r>
              <a:rPr lang="en-US" b="1" i="0" dirty="0">
                <a:effectLst/>
                <a:latin typeface="Arial" panose="020B0604020202020204" pitchFamily="34" charset="0"/>
              </a:rPr>
              <a:t>not starve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the</a:t>
            </a:r>
            <a:r>
              <a:rPr lang="en-US" b="1" i="0" dirty="0">
                <a:effectLst/>
                <a:latin typeface="Arial" panose="020B0604020202020204" pitchFamily="34" charset="0"/>
              </a:rPr>
              <a:t> readers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Arial" panose="020B0604020202020204" pitchFamily="34" charset="0"/>
              </a:rPr>
              <a:t>Each scenario takes one line (as the traces file in the last project) </a:t>
            </a:r>
            <a:endParaRPr lang="en-US" dirty="0"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 example and interpretation of this file are below: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rwrrrrwrr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wwrrrrwr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26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C274-40AD-4827-2003-A68E8093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You want these scenarios to test corner cases that are relevant to the point of your design: specifically, that </a:t>
            </a:r>
            <a:r>
              <a:rPr lang="en-US" b="1" i="0" dirty="0">
                <a:effectLst/>
                <a:latin typeface="Arial" panose="020B0604020202020204" pitchFamily="34" charset="0"/>
              </a:rPr>
              <a:t>writers will not starve.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Thus, you design these test scenarios to make it possible for </a:t>
            </a:r>
            <a:r>
              <a:rPr lang="en-US" b="1" i="0" dirty="0">
                <a:effectLst/>
                <a:latin typeface="Arial" panose="020B0604020202020204" pitchFamily="34" charset="0"/>
              </a:rPr>
              <a:t>writers to starve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You might want to limit each scenario to 10--15 readers and writers at the very most.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6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6C39-D30D-DF47-13CE-47CB98D9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Helvetica" panose="020B0604020202020204" pitchFamily="34" charset="0"/>
              </a:rPr>
              <a:t>Readers-Writers Problem: Definition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881F81-C129-EB0F-8C95-5AD19DDBA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set is shared among a number of concurrent processes</a:t>
            </a: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   Readers –  only read the data set, they do not perform </a:t>
            </a:r>
            <a:br>
              <a:rPr lang="en-US" dirty="0"/>
            </a:br>
            <a:r>
              <a:rPr lang="en-US" dirty="0"/>
              <a:t>                        any updates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   Writers   –  can both read and write</a:t>
            </a:r>
          </a:p>
          <a:p>
            <a:r>
              <a:rPr lang="en-US" dirty="0"/>
              <a:t>Problem – allow multiple readers to read at the same time.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Only one writer can access the shared data at the same time.</a:t>
            </a:r>
          </a:p>
          <a:p>
            <a:r>
              <a:rPr lang="en-US" dirty="0"/>
              <a:t>Several variations of how readers and writers are considered all involve some form of priority.</a:t>
            </a:r>
          </a:p>
        </p:txBody>
      </p:sp>
    </p:spTree>
    <p:extLst>
      <p:ext uri="{BB962C8B-B14F-4D97-AF65-F5344CB8AC3E}">
        <p14:creationId xmlns:p14="http://schemas.microsoft.com/office/powerpoint/2010/main" val="48130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45FC-9877-CA97-5E68-927824F05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Please hardcode the file name for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scenarios.txt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with the relative path (not the absolute path) in your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main.c</a:t>
            </a:r>
            <a:r>
              <a:rPr lang="en-US" b="1" i="0" dirty="0">
                <a:effectLst/>
                <a:latin typeface="Arial" panose="020B0604020202020204" pitchFamily="34" charset="0"/>
              </a:rPr>
              <a:t> code</a:t>
            </a:r>
            <a:r>
              <a:rPr lang="en-US" b="0" i="0" dirty="0">
                <a:effectLst/>
                <a:latin typeface="Arial" panose="020B0604020202020204" pitchFamily="34" charset="0"/>
              </a:rPr>
              <a:t>, e.g.: </a:t>
            </a:r>
            <a:br>
              <a:rPr lang="en-US" dirty="0"/>
            </a:br>
            <a:endParaRPr lang="en-US" dirty="0"/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FILE*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ptr</a:t>
            </a:r>
            <a:r>
              <a:rPr lang="en-US" b="0" i="0" dirty="0">
                <a:effectLst/>
                <a:latin typeface="Arial" panose="020B0604020202020204" pitchFamily="34" charset="0"/>
              </a:rPr>
              <a:t> =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fopen</a:t>
            </a:r>
            <a:r>
              <a:rPr lang="en-US" b="0" i="0" dirty="0">
                <a:effectLst/>
                <a:latin typeface="Arial" panose="020B0604020202020204" pitchFamily="34" charset="0"/>
              </a:rPr>
              <a:t>("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scenarios.txt</a:t>
            </a:r>
            <a:r>
              <a:rPr lang="en-US" b="0" i="0" dirty="0">
                <a:effectLst/>
                <a:latin typeface="Arial" panose="020B0604020202020204" pitchFamily="34" charset="0"/>
              </a:rPr>
              <a:t> ","r");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7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B26B-AC3C-696E-2914-3EC4DF2D4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8515350" cy="518160"/>
          </a:xfrm>
        </p:spPr>
        <p:txBody>
          <a:bodyPr/>
          <a:lstStyle/>
          <a:p>
            <a:r>
              <a:rPr lang="en-US" dirty="0"/>
              <a:t>README FILE Contents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8CEF693-AA50-3647-B1F9-09EB9B028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6960"/>
            <a:ext cx="9144000" cy="4066540"/>
          </a:xfrm>
        </p:spPr>
      </p:pic>
    </p:spTree>
    <p:extLst>
      <p:ext uri="{BB962C8B-B14F-4D97-AF65-F5344CB8AC3E}">
        <p14:creationId xmlns:p14="http://schemas.microsoft.com/office/powerpoint/2010/main" val="1117647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5692-51E5-369B-A447-A874D95B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Link for code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EC3A-F0AB-E0A1-A625-9F3BDCD5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GitHub </a:t>
            </a:r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Textbook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2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591C-8744-AB00-047F-77640C7B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76D30-B641-8B3B-B91C-DD4C02BD8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Question Mark">
                <a:extLst>
                  <a:ext uri="{FF2B5EF4-FFF2-40B4-BE49-F238E27FC236}">
                    <a16:creationId xmlns:a16="http://schemas.microsoft.com/office/drawing/2014/main" id="{03EC9634-38BE-BAAB-38CD-77C803A67EDC}"/>
                  </a:ext>
                </a:extLst>
              </p:cNvPr>
              <p:cNvGraphicFramePr/>
              <p:nvPr/>
            </p:nvGraphicFramePr>
            <p:xfrm>
              <a:off x="3442531" y="1408868"/>
              <a:ext cx="2258937" cy="33127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58937" cy="3312759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8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Question Mark">
                <a:extLst>
                  <a:ext uri="{FF2B5EF4-FFF2-40B4-BE49-F238E27FC236}">
                    <a16:creationId xmlns:a16="http://schemas.microsoft.com/office/drawing/2014/main" id="{03EC9634-38BE-BAAB-38CD-77C803A67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2531" y="1408868"/>
                <a:ext cx="2258937" cy="3312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16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6F770-6AF4-4F1C-A506-995CF479C2C8}"/>
              </a:ext>
            </a:extLst>
          </p:cNvPr>
          <p:cNvSpPr txBox="1"/>
          <p:nvPr/>
        </p:nvSpPr>
        <p:spPr>
          <a:xfrm>
            <a:off x="58956" y="-64005"/>
            <a:ext cx="6851632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100" b="1" dirty="0">
                <a:latin typeface="Helvetica" panose="020B0604020202020204" pitchFamily="34" charset="0"/>
              </a:rPr>
              <a:t>Readers-Writers Problem: Locking Table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48006-FACE-40B8-07CB-F4B2C266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06" y="937512"/>
            <a:ext cx="3825418" cy="172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125B1E-A12B-9E95-1354-43A99038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06" y="2670288"/>
            <a:ext cx="3825419" cy="17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3">
            <a:extLst>
              <a:ext uri="{FF2B5EF4-FFF2-40B4-BE49-F238E27FC236}">
                <a16:creationId xmlns:a16="http://schemas.microsoft.com/office/drawing/2014/main" id="{798CB6FC-0AE6-B945-9E4D-AD11F641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60" y="2711754"/>
            <a:ext cx="3750935" cy="172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4">
            <a:extLst>
              <a:ext uri="{FF2B5EF4-FFF2-40B4-BE49-F238E27FC236}">
                <a16:creationId xmlns:a16="http://schemas.microsoft.com/office/drawing/2014/main" id="{7B5E13DD-0441-CBF7-491F-F433C2B5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6" y="952062"/>
            <a:ext cx="3825419" cy="17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DFF987-15C2-4173-E9FA-8FC242AB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Shared Data</a:t>
            </a:r>
          </a:p>
          <a:p>
            <a:r>
              <a:rPr lang="en-US" dirty="0"/>
              <a:t>The buffer itself</a:t>
            </a:r>
          </a:p>
          <a:p>
            <a:r>
              <a:rPr lang="en-US" dirty="0"/>
              <a:t>Integer </a:t>
            </a:r>
            <a:r>
              <a:rPr lang="en-US" b="1" dirty="0"/>
              <a:t>read_count </a:t>
            </a:r>
            <a:r>
              <a:rPr lang="en-US" dirty="0"/>
              <a:t>initialized to 0, tracks the number of readers currently reading from the buffer.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Semaphore </a:t>
            </a:r>
            <a:r>
              <a:rPr lang="en-US" b="1" dirty="0" err="1"/>
              <a:t>rw_mutex</a:t>
            </a:r>
            <a:r>
              <a:rPr lang="en-US" b="1" dirty="0"/>
              <a:t>, </a:t>
            </a:r>
            <a:r>
              <a:rPr lang="en-US" dirty="0"/>
              <a:t>initialized to 1, ensures exclusive access to the buffer by either one writer or multiple readers.</a:t>
            </a:r>
          </a:p>
          <a:p>
            <a:r>
              <a:rPr lang="en-US" dirty="0"/>
              <a:t>Semaphore </a:t>
            </a:r>
            <a:r>
              <a:rPr lang="en-US" b="1" dirty="0" err="1"/>
              <a:t>r_mutex</a:t>
            </a:r>
            <a:r>
              <a:rPr lang="en-US" dirty="0"/>
              <a:t>, initialized to 1, guards the read_count variable shared by readers.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808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E04B-F8D3-ED29-CAF4-2D67B5D1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200" b="1" dirty="0">
                <a:latin typeface="Helvetica" panose="020B0604020202020204" pitchFamily="34" charset="0"/>
              </a:rPr>
            </a:br>
            <a:br>
              <a:rPr lang="en-US" sz="6000" b="1" dirty="0">
                <a:latin typeface="+mj-lt"/>
                <a:ea typeface="+mj-ea"/>
                <a:cs typeface="+mj-cs"/>
              </a:rPr>
            </a:br>
            <a:endParaRPr lang="en-US" dirty="0"/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CBDD5B7B-BC31-04B4-BFFB-1A0F430DF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7360"/>
            <a:ext cx="9143999" cy="4676140"/>
          </a:xfrm>
        </p:spPr>
      </p:pic>
    </p:spTree>
    <p:extLst>
      <p:ext uri="{BB962C8B-B14F-4D97-AF65-F5344CB8AC3E}">
        <p14:creationId xmlns:p14="http://schemas.microsoft.com/office/powerpoint/2010/main" val="191094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8C8A12E-1A81-4975-1FBA-1352FD391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6560"/>
            <a:ext cx="9144000" cy="4726939"/>
          </a:xfrm>
        </p:spPr>
      </p:pic>
    </p:spTree>
    <p:extLst>
      <p:ext uri="{BB962C8B-B14F-4D97-AF65-F5344CB8AC3E}">
        <p14:creationId xmlns:p14="http://schemas.microsoft.com/office/powerpoint/2010/main" val="64439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7C2A19C-AA91-9369-9904-975B18EB7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4686300"/>
          </a:xfrm>
        </p:spPr>
      </p:pic>
    </p:spTree>
    <p:extLst>
      <p:ext uri="{BB962C8B-B14F-4D97-AF65-F5344CB8AC3E}">
        <p14:creationId xmlns:p14="http://schemas.microsoft.com/office/powerpoint/2010/main" val="334514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3CBC-2687-2850-3573-1B3A7EF0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setting in Semaphore</a:t>
            </a:r>
          </a:p>
        </p:txBody>
      </p:sp>
      <p:pic>
        <p:nvPicPr>
          <p:cNvPr id="5" name="Content Placeholder 4" descr="A group of people standing together&#10;&#10;Description automatically generated with medium confidence">
            <a:extLst>
              <a:ext uri="{FF2B5EF4-FFF2-40B4-BE49-F238E27FC236}">
                <a16:creationId xmlns:a16="http://schemas.microsoft.com/office/drawing/2014/main" id="{131294A6-9606-BC2B-C149-CD3216CA5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70013"/>
            <a:ext cx="7204710" cy="3577908"/>
          </a:xfrm>
        </p:spPr>
      </p:pic>
    </p:spTree>
    <p:extLst>
      <p:ext uri="{BB962C8B-B14F-4D97-AF65-F5344CB8AC3E}">
        <p14:creationId xmlns:p14="http://schemas.microsoft.com/office/powerpoint/2010/main" val="302457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3674</TotalTime>
  <Words>490</Words>
  <Application>Microsoft Macintosh PowerPoint</Application>
  <PresentationFormat>On-screen Show (16:9)</PresentationFormat>
  <Paragraphs>52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Helvetica</vt:lpstr>
      <vt:lpstr>Wingdings</vt:lpstr>
      <vt:lpstr>Office Theme</vt:lpstr>
      <vt:lpstr>Project -3 </vt:lpstr>
      <vt:lpstr>OBJECTIVE</vt:lpstr>
      <vt:lpstr>Readers-Writers Problem: Definition</vt:lpstr>
      <vt:lpstr>PowerPoint Presentation</vt:lpstr>
      <vt:lpstr>PowerPoint Presentation</vt:lpstr>
      <vt:lpstr>  </vt:lpstr>
      <vt:lpstr>PowerPoint Presentation</vt:lpstr>
      <vt:lpstr>PowerPoint Presentation</vt:lpstr>
      <vt:lpstr>Fairness setting in Semaphore</vt:lpstr>
      <vt:lpstr>PowerPoint Presentation</vt:lpstr>
      <vt:lpstr>Readers and Writers Problem solution without      Starvation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Submit ?</vt:lpstr>
      <vt:lpstr>PowerPoint Presentation</vt:lpstr>
      <vt:lpstr>PowerPoint Presentation</vt:lpstr>
      <vt:lpstr>PowerPoint Presentation</vt:lpstr>
      <vt:lpstr>README FILE Contents</vt:lpstr>
      <vt:lpstr>Reference Link for code 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Raaga Sai Somesula</cp:lastModifiedBy>
  <cp:revision>26</cp:revision>
  <dcterms:created xsi:type="dcterms:W3CDTF">2019-11-06T18:18:56Z</dcterms:created>
  <dcterms:modified xsi:type="dcterms:W3CDTF">2022-10-31T02:49:56Z</dcterms:modified>
</cp:coreProperties>
</file>